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57" r:id="rId4"/>
    <p:sldId id="277" r:id="rId5"/>
    <p:sldId id="278" r:id="rId6"/>
    <p:sldId id="262" r:id="rId7"/>
    <p:sldId id="279" r:id="rId8"/>
    <p:sldId id="265" r:id="rId9"/>
    <p:sldId id="263" r:id="rId10"/>
    <p:sldId id="266" r:id="rId11"/>
    <p:sldId id="280" r:id="rId12"/>
    <p:sldId id="274" r:id="rId13"/>
    <p:sldId id="275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19" autoAdjust="0"/>
  </p:normalViewPr>
  <p:slideViewPr>
    <p:cSldViewPr snapToGrid="0" snapToObjects="1">
      <p:cViewPr varScale="1">
        <p:scale>
          <a:sx n="106" d="100"/>
          <a:sy n="106" d="100"/>
        </p:scale>
        <p:origin x="33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9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AF32A-014C-9847-8415-2D79A831FA51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11DDB-5629-F044-932D-5AFFF557C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96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1DEEC-45CD-504F-B552-756DABCBDF1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1E037-7A9C-1244-B3CA-22486C1B2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7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overall ASDOE</a:t>
            </a:r>
            <a:r>
              <a:rPr lang="en-US" baseline="0" dirty="0"/>
              <a:t> goal is clear and aligned to the current goals of the USDOE and the Obama Administration (Common Core State Standards)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1E037-7A9C-1244-B3CA-22486C1B2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6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tentative flowchart</a:t>
            </a:r>
            <a:r>
              <a:rPr lang="en-US" baseline="0" dirty="0"/>
              <a:t> to organize the flow of information and communication to ensure everyone is in the know. The overall intention is for communication to flow freely among stakeholders to ensure they are </a:t>
            </a:r>
            <a:r>
              <a:rPr lang="en-US" b="1" baseline="0" dirty="0"/>
              <a:t>WELL-INFORMED and INVOLVED i</a:t>
            </a:r>
            <a:r>
              <a:rPr lang="en-US" b="0" baseline="0" dirty="0"/>
              <a:t>n the </a:t>
            </a:r>
            <a:r>
              <a:rPr lang="en-US" b="1" baseline="0" dirty="0"/>
              <a:t>DECISION-MAKING PROCESS. </a:t>
            </a:r>
            <a:r>
              <a:rPr lang="en-US" b="0" baseline="0" dirty="0"/>
              <a:t>All stakeholders must be </a:t>
            </a:r>
            <a:r>
              <a:rPr lang="en-US" b="1" baseline="0" dirty="0"/>
              <a:t>EMPOWERED </a:t>
            </a:r>
            <a:r>
              <a:rPr lang="en-US" b="0" baseline="0" dirty="0"/>
              <a:t>in the process and take a </a:t>
            </a:r>
            <a:r>
              <a:rPr lang="en-US" b="1" baseline="0" dirty="0"/>
              <a:t>PROACTIVE</a:t>
            </a:r>
            <a:r>
              <a:rPr lang="en-US" b="0" baseline="0" dirty="0"/>
              <a:t> approach, instead of being reactive.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1E037-7A9C-1244-B3CA-22486C1B2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51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808" y="242761"/>
            <a:ext cx="8291929" cy="6183947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accent1">
                    <a:lumMod val="50000"/>
                  </a:schemeClr>
                </a:solidFill>
              </a:rPr>
              <a:t>Presentation</a:t>
            </a:r>
          </a:p>
          <a:p>
            <a:endParaRPr lang="en-US" sz="3600" b="1" u="sng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Organization and Structure to Support the Development of Our Strategic School Improvement Plan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165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725596" y="949000"/>
            <a:ext cx="2047642" cy="1818979"/>
            <a:chOff x="3158119" y="-160661"/>
            <a:chExt cx="2481291" cy="2131066"/>
          </a:xfrm>
        </p:grpSpPr>
        <p:sp>
          <p:nvSpPr>
            <p:cNvPr id="34" name="Oval 33"/>
            <p:cNvSpPr/>
            <p:nvPr/>
          </p:nvSpPr>
          <p:spPr>
            <a:xfrm>
              <a:off x="3158119" y="-160661"/>
              <a:ext cx="2481291" cy="213106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Oval 4"/>
            <p:cNvSpPr/>
            <p:nvPr/>
          </p:nvSpPr>
          <p:spPr>
            <a:xfrm>
              <a:off x="3543189" y="31464"/>
              <a:ext cx="1754537" cy="15068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/>
                <a:t>SCHOOL PURPOSE (Vision, Mission, Goals)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850103" y="2093098"/>
            <a:ext cx="619245" cy="557472"/>
            <a:chOff x="5359041" y="1077596"/>
            <a:chExt cx="300527" cy="557472"/>
          </a:xfrm>
        </p:grpSpPr>
        <p:sp>
          <p:nvSpPr>
            <p:cNvPr id="32" name="Right Arrow 31"/>
            <p:cNvSpPr/>
            <p:nvPr/>
          </p:nvSpPr>
          <p:spPr>
            <a:xfrm rot="1403704">
              <a:off x="5359041" y="1077596"/>
              <a:ext cx="300527" cy="55747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Right Arrow 6"/>
            <p:cNvSpPr/>
            <p:nvPr/>
          </p:nvSpPr>
          <p:spPr>
            <a:xfrm rot="1403704">
              <a:off x="5362747" y="1171191"/>
              <a:ext cx="210369" cy="334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>
                <a:solidFill>
                  <a:srgbClr val="244A58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92964" y="2201409"/>
            <a:ext cx="1972844" cy="1959682"/>
            <a:chOff x="5636435" y="887105"/>
            <a:chExt cx="2554431" cy="2153596"/>
          </a:xfrm>
        </p:grpSpPr>
        <p:sp>
          <p:nvSpPr>
            <p:cNvPr id="30" name="Oval 29"/>
            <p:cNvSpPr/>
            <p:nvPr/>
          </p:nvSpPr>
          <p:spPr>
            <a:xfrm>
              <a:off x="5636435" y="887105"/>
              <a:ext cx="2554431" cy="215359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Oval 8"/>
            <p:cNvSpPr/>
            <p:nvPr/>
          </p:nvSpPr>
          <p:spPr>
            <a:xfrm>
              <a:off x="6010523" y="1202492"/>
              <a:ext cx="1806255" cy="15228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/>
                <a:t>EXPECTED LEARNING OUTCOMES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 rot="883844">
            <a:off x="6725115" y="4207648"/>
            <a:ext cx="557472" cy="575980"/>
            <a:chOff x="6397361" y="3110223"/>
            <a:chExt cx="557472" cy="208197"/>
          </a:xfrm>
        </p:grpSpPr>
        <p:sp>
          <p:nvSpPr>
            <p:cNvPr id="28" name="Right Arrow 27"/>
            <p:cNvSpPr/>
            <p:nvPr/>
          </p:nvSpPr>
          <p:spPr>
            <a:xfrm rot="6045412">
              <a:off x="6571998" y="2935586"/>
              <a:ext cx="208197" cy="55747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Right Arrow 10"/>
            <p:cNvSpPr/>
            <p:nvPr/>
          </p:nvSpPr>
          <p:spPr>
            <a:xfrm rot="16845412">
              <a:off x="6609056" y="3016399"/>
              <a:ext cx="145738" cy="334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3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32944" y="4591066"/>
            <a:ext cx="2013711" cy="1905242"/>
            <a:chOff x="5462325" y="3514761"/>
            <a:chExt cx="2825156" cy="2370936"/>
          </a:xfrm>
        </p:grpSpPr>
        <p:sp>
          <p:nvSpPr>
            <p:cNvPr id="26" name="Oval 25"/>
            <p:cNvSpPr/>
            <p:nvPr/>
          </p:nvSpPr>
          <p:spPr>
            <a:xfrm>
              <a:off x="5462325" y="3514761"/>
              <a:ext cx="2825156" cy="237093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Oval 12"/>
            <p:cNvSpPr/>
            <p:nvPr/>
          </p:nvSpPr>
          <p:spPr>
            <a:xfrm>
              <a:off x="5966545" y="3830810"/>
              <a:ext cx="1997686" cy="16765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/>
                <a:t>ANALYSIS OF PROGRAMS &amp; STUDENT LEARNING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408593" y="5628507"/>
            <a:ext cx="858575" cy="499295"/>
            <a:chOff x="4028501" y="4334104"/>
            <a:chExt cx="482366" cy="499295"/>
          </a:xfrm>
        </p:grpSpPr>
        <p:sp>
          <p:nvSpPr>
            <p:cNvPr id="24" name="Right Arrow 23"/>
            <p:cNvSpPr/>
            <p:nvPr/>
          </p:nvSpPr>
          <p:spPr>
            <a:xfrm rot="10800004">
              <a:off x="4028501" y="4334104"/>
              <a:ext cx="482366" cy="499295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Right Arrow 14"/>
            <p:cNvSpPr/>
            <p:nvPr/>
          </p:nvSpPr>
          <p:spPr>
            <a:xfrm rot="21600004">
              <a:off x="4173211" y="4433963"/>
              <a:ext cx="337656" cy="2995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>
                <a:solidFill>
                  <a:srgbClr val="244A58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192813" y="4438666"/>
            <a:ext cx="2168060" cy="1964509"/>
            <a:chOff x="646566" y="3438419"/>
            <a:chExt cx="2844069" cy="2290660"/>
          </a:xfrm>
        </p:grpSpPr>
        <p:sp>
          <p:nvSpPr>
            <p:cNvPr id="22" name="Oval 21"/>
            <p:cNvSpPr/>
            <p:nvPr/>
          </p:nvSpPr>
          <p:spPr>
            <a:xfrm>
              <a:off x="646566" y="3438419"/>
              <a:ext cx="2844069" cy="229066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Oval 16"/>
            <p:cNvSpPr/>
            <p:nvPr/>
          </p:nvSpPr>
          <p:spPr>
            <a:xfrm>
              <a:off x="1063070" y="3773878"/>
              <a:ext cx="2011061" cy="16197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/>
                <a:t>SCHOOL IMPROVEMENT PLANS BASED ON GROWTH NEEDS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 rot="20704400">
            <a:off x="2220974" y="3973291"/>
            <a:ext cx="557472" cy="570184"/>
            <a:chOff x="1440660" y="2962481"/>
            <a:chExt cx="557472" cy="474021"/>
          </a:xfrm>
        </p:grpSpPr>
        <p:sp>
          <p:nvSpPr>
            <p:cNvPr id="20" name="Right Arrow 19"/>
            <p:cNvSpPr/>
            <p:nvPr/>
          </p:nvSpPr>
          <p:spPr>
            <a:xfrm rot="15350487">
              <a:off x="1482385" y="2920756"/>
              <a:ext cx="474021" cy="55747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ight Arrow 18"/>
            <p:cNvSpPr/>
            <p:nvPr/>
          </p:nvSpPr>
          <p:spPr>
            <a:xfrm rot="26150487">
              <a:off x="1570880" y="3101193"/>
              <a:ext cx="331815" cy="334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>
                <a:solidFill>
                  <a:srgbClr val="244A58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70892" y="2154008"/>
            <a:ext cx="2047639" cy="1856525"/>
            <a:chOff x="501559" y="919941"/>
            <a:chExt cx="2768286" cy="2141422"/>
          </a:xfrm>
        </p:grpSpPr>
        <p:sp>
          <p:nvSpPr>
            <p:cNvPr id="18" name="Oval 17"/>
            <p:cNvSpPr/>
            <p:nvPr/>
          </p:nvSpPr>
          <p:spPr>
            <a:xfrm>
              <a:off x="501559" y="919941"/>
              <a:ext cx="2768286" cy="214142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Oval 20"/>
            <p:cNvSpPr/>
            <p:nvPr/>
          </p:nvSpPr>
          <p:spPr>
            <a:xfrm>
              <a:off x="901925" y="1250971"/>
              <a:ext cx="1957473" cy="1514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/>
                <a:t>ACCOUNTABILITY SYSTEM TO MONITOR IMPLEMENTATION OF SCHOOL IMPROVEMENT PLANS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97037" y="2002747"/>
            <a:ext cx="594818" cy="557472"/>
            <a:chOff x="2696108" y="1021929"/>
            <a:chExt cx="233553" cy="557472"/>
          </a:xfrm>
        </p:grpSpPr>
        <p:sp>
          <p:nvSpPr>
            <p:cNvPr id="16" name="Right Arrow 15"/>
            <p:cNvSpPr/>
            <p:nvPr/>
          </p:nvSpPr>
          <p:spPr>
            <a:xfrm rot="20295267">
              <a:off x="2696108" y="1021929"/>
              <a:ext cx="233553" cy="55747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ight Arrow 22"/>
            <p:cNvSpPr/>
            <p:nvPr/>
          </p:nvSpPr>
          <p:spPr>
            <a:xfrm rot="20295267">
              <a:off x="2698601" y="1146402"/>
              <a:ext cx="163487" cy="334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>
                <a:solidFill>
                  <a:srgbClr val="244A58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45533" y="279400"/>
            <a:ext cx="8686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</a:rPr>
              <a:t>Strategic Planning Process</a:t>
            </a:r>
          </a:p>
        </p:txBody>
      </p:sp>
    </p:spTree>
    <p:extLst>
      <p:ext uri="{BB962C8B-B14F-4D97-AF65-F5344CB8AC3E}">
        <p14:creationId xmlns:p14="http://schemas.microsoft.com/office/powerpoint/2010/main" val="2223959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578225"/>
          </a:xfrm>
        </p:spPr>
        <p:txBody>
          <a:bodyPr/>
          <a:lstStyle/>
          <a:p>
            <a:r>
              <a:rPr lang="en-US" sz="2400" dirty="0">
                <a:solidFill>
                  <a:srgbClr val="244A58"/>
                </a:solidFill>
              </a:rPr>
              <a:t>Tasks in the Strategic School Improvement Process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9275" y="770468"/>
            <a:ext cx="8042276" cy="60875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TASK 1: </a:t>
            </a:r>
          </a:p>
          <a:p>
            <a:pPr>
              <a:lnSpc>
                <a:spcPct val="70000"/>
              </a:lnSpc>
            </a:pPr>
            <a:r>
              <a:rPr lang="en-US" dirty="0">
                <a:solidFill>
                  <a:srgbClr val="000000"/>
                </a:solidFill>
              </a:rPr>
              <a:t>Review and refine student and community profile.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i="1" dirty="0">
                <a:solidFill>
                  <a:srgbClr val="000000"/>
                </a:solidFill>
              </a:rPr>
              <a:t>Responsibility - Steering Committee.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TASK 2: </a:t>
            </a:r>
          </a:p>
          <a:p>
            <a:r>
              <a:rPr lang="en-US" dirty="0">
                <a:solidFill>
                  <a:srgbClr val="000000"/>
                </a:solidFill>
              </a:rPr>
              <a:t>Develop and clarify overall school purpose (Vision, Mission, Goals, and Expected Learning Outcomes).</a:t>
            </a:r>
          </a:p>
          <a:p>
            <a:pPr marL="0" indent="0">
              <a:buNone/>
            </a:pPr>
            <a:r>
              <a:rPr lang="en-US" i="1" dirty="0">
                <a:solidFill>
                  <a:srgbClr val="000000"/>
                </a:solidFill>
              </a:rPr>
              <a:t>       Responsibility – Steering Committee (…and Reform Committees).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TASK 3: </a:t>
            </a:r>
          </a:p>
          <a:p>
            <a:r>
              <a:rPr lang="en-US" dirty="0">
                <a:solidFill>
                  <a:srgbClr val="000000"/>
                </a:solidFill>
              </a:rPr>
              <a:t>Analyze the quality of school programs. Synthesize and summarize findings, determine aligned strengths and growth needs, and develop strategic improvement plan. </a:t>
            </a:r>
          </a:p>
          <a:p>
            <a:pPr marL="0" indent="0">
              <a:buNone/>
            </a:pPr>
            <a:r>
              <a:rPr lang="en-US" i="1" dirty="0">
                <a:solidFill>
                  <a:srgbClr val="000000"/>
                </a:solidFill>
              </a:rPr>
              <a:t>       Responsibility – Reform Committees, Divisions, schools, etc.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TASK 4: </a:t>
            </a:r>
          </a:p>
          <a:p>
            <a:r>
              <a:rPr lang="en-US" dirty="0">
                <a:solidFill>
                  <a:srgbClr val="000000"/>
                </a:solidFill>
              </a:rPr>
              <a:t>Create a comprehensive Strategic School Improvement Plan (SSIP) that will drive achievement of the vision, mission, and goals.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i="1" dirty="0">
                <a:solidFill>
                  <a:srgbClr val="000000"/>
                </a:solidFill>
              </a:rPr>
              <a:t>Responsibility – Steering Committee</a:t>
            </a:r>
          </a:p>
        </p:txBody>
      </p:sp>
    </p:spTree>
    <p:extLst>
      <p:ext uri="{BB962C8B-B14F-4D97-AF65-F5344CB8AC3E}">
        <p14:creationId xmlns:p14="http://schemas.microsoft.com/office/powerpoint/2010/main" val="1202370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51425"/>
          </a:xfrm>
        </p:spPr>
        <p:txBody>
          <a:bodyPr/>
          <a:lstStyle/>
          <a:p>
            <a:r>
              <a:rPr lang="en-US" sz="2400" b="1" dirty="0">
                <a:solidFill>
                  <a:srgbClr val="244A58"/>
                </a:solidFill>
              </a:rPr>
              <a:t>Strategic School Improvement Plan Sample Template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041008"/>
              </p:ext>
            </p:extLst>
          </p:nvPr>
        </p:nvGraphicFramePr>
        <p:xfrm>
          <a:off x="186755" y="999066"/>
          <a:ext cx="8758819" cy="4618277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329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30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6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886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</a:rPr>
                        <a:t>Action Step/Task/Strategy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</a:rPr>
                        <a:t>Person(s)</a:t>
                      </a:r>
                      <a:r>
                        <a:rPr lang="en-US" sz="1100" b="1" baseline="0" dirty="0">
                          <a:solidFill>
                            <a:srgbClr val="000000"/>
                          </a:solidFill>
                        </a:rPr>
                        <a:t> Responsible</a:t>
                      </a:r>
                      <a:endParaRPr lang="en-US" sz="11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</a:rPr>
                        <a:t>Resources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</a:rPr>
                        <a:t> 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</a:rPr>
                        <a:t>Ways of Assessing Progress/Outcome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000000"/>
                          </a:solidFill>
                        </a:rPr>
                        <a:t>Means to Report Progress/Outcome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0234">
                <a:tc>
                  <a:txBody>
                    <a:bodyPr/>
                    <a:lstStyle/>
                    <a:p>
                      <a:r>
                        <a:rPr lang="en-US" sz="1200" b="1" u="sng" baseline="0" dirty="0">
                          <a:solidFill>
                            <a:srgbClr val="000000"/>
                          </a:solidFill>
                        </a:rPr>
                        <a:t>Example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:</a:t>
                      </a:r>
                    </a:p>
                    <a:p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Review &amp; refine the ASDOE Vision &amp; Mission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Steering Committee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Reform committees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Established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 goals and objectives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ASDOE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 School Community profile data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Aug - Sept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Meeting minutes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Reviews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Survey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 results/feedback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Revised Vision &amp; 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Meetings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Media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School Assemblies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PTA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4588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Conduct a survey for feedback on teacher evaluation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Teacher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 Evaluation committee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100" b="0" baseline="0" dirty="0">
                          <a:solidFill>
                            <a:srgbClr val="000000"/>
                          </a:solidFill>
                        </a:rPr>
                        <a:t>Communications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 officers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Survey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 Monkey website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Line Kruse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Sample surveys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Steering committee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Sept.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 2012</a:t>
                      </a: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Survey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Survey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TE</a:t>
                      </a: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 meetings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SC meetings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="0" baseline="0" dirty="0">
                          <a:solidFill>
                            <a:srgbClr val="000000"/>
                          </a:solidFill>
                        </a:rPr>
                        <a:t>Minutes and agendas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588"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388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456" y="298783"/>
            <a:ext cx="8702791" cy="6255766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dirty="0"/>
              <a:t>“ </a:t>
            </a:r>
            <a:r>
              <a:rPr lang="en-US" sz="3200" b="1" dirty="0"/>
              <a:t>Changing the odds for student success does not require wholesale reinvention of the system, … but rather a CLEAR FOCUS on simply doing What Matters Most for raising student achievement.” (Bryan Goodwin) </a:t>
            </a:r>
          </a:p>
          <a:p>
            <a:pPr marL="0" lvl="0" indent="0">
              <a:buNone/>
            </a:pPr>
            <a:endParaRPr lang="en-US" sz="3200" b="1" dirty="0"/>
          </a:p>
          <a:p>
            <a:pPr marL="0" lvl="0" indent="0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163E50"/>
                </a:solidFill>
              </a:rPr>
              <a:t>“Work Smarter, Not Harder”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1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549777"/>
            <a:ext cx="8042276" cy="53938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163E50"/>
                </a:solidFill>
              </a:rPr>
              <a:t>ANY QUESTIONS?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163E50"/>
                </a:solidFill>
              </a:rPr>
              <a:t>FEEDBACK?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163E50"/>
                </a:solidFill>
              </a:rPr>
              <a:t>INPUT?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THANK YOU!!!</a:t>
            </a:r>
          </a:p>
        </p:txBody>
      </p:sp>
    </p:spTree>
    <p:extLst>
      <p:ext uri="{BB962C8B-B14F-4D97-AF65-F5344CB8AC3E}">
        <p14:creationId xmlns:p14="http://schemas.microsoft.com/office/powerpoint/2010/main" val="136175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466848"/>
            <a:ext cx="8042276" cy="586361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>
                <a:solidFill>
                  <a:schemeClr val="accent1">
                    <a:lumMod val="50000"/>
                  </a:schemeClr>
                </a:solidFill>
              </a:rPr>
              <a:t>ASDOE OVERALL GOAL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To prepare all students of American Samoa to be ready for college, career, and life.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u="sng" dirty="0">
                <a:solidFill>
                  <a:schemeClr val="accent1">
                    <a:lumMod val="50000"/>
                  </a:schemeClr>
                </a:solidFill>
              </a:rPr>
              <a:t>UNDERLYING PRINCIPLES OF THE WHOLE REFORM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Have meaningful and effective </a:t>
            </a:r>
            <a:r>
              <a:rPr lang="en-US" i="1" u="sng" dirty="0">
                <a:solidFill>
                  <a:schemeClr val="accent1">
                    <a:lumMod val="50000"/>
                  </a:schemeClr>
                </a:solidFill>
              </a:rPr>
              <a:t>COLLABORATION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among all stakeholders.</a:t>
            </a:r>
            <a:endParaRPr lang="en-US" i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/>
              <a:buChar char="•"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en-US" i="1" u="sng" dirty="0">
                <a:solidFill>
                  <a:schemeClr val="accent1">
                    <a:lumMod val="50000"/>
                  </a:schemeClr>
                </a:solidFill>
              </a:rPr>
              <a:t>EMPOWER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everyone in the decision-making process.</a:t>
            </a:r>
          </a:p>
          <a:p>
            <a:pPr>
              <a:buFont typeface="Arial"/>
              <a:buChar char="•"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Promote </a:t>
            </a:r>
            <a:r>
              <a:rPr lang="en-US" i="1" u="sng" dirty="0">
                <a:solidFill>
                  <a:schemeClr val="accent1">
                    <a:lumMod val="50000"/>
                  </a:schemeClr>
                </a:solidFill>
              </a:rPr>
              <a:t>MEANINGFUL INVOLVEMENT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of all stakeholders.</a:t>
            </a:r>
          </a:p>
          <a:p>
            <a:pPr>
              <a:buFont typeface="Arial"/>
              <a:buChar char="•"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Have </a:t>
            </a:r>
            <a:r>
              <a:rPr lang="en-US" i="1" u="sng" dirty="0">
                <a:solidFill>
                  <a:schemeClr val="accent1">
                    <a:lumMod val="50000"/>
                  </a:schemeClr>
                </a:solidFill>
              </a:rPr>
              <a:t>WELL-INFORMED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community and stakeholders.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5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7"/>
            <a:ext cx="8042276" cy="574906"/>
          </a:xfrm>
        </p:spPr>
        <p:txBody>
          <a:bodyPr/>
          <a:lstStyle/>
          <a:p>
            <a:r>
              <a:rPr lang="en-US" sz="2800" b="1" dirty="0">
                <a:solidFill>
                  <a:srgbClr val="163E50"/>
                </a:solidFill>
              </a:rPr>
              <a:t>Flowchart of Information and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650" y="682483"/>
            <a:ext cx="8776723" cy="6009636"/>
          </a:xfrm>
        </p:spPr>
        <p:txBody>
          <a:bodyPr/>
          <a:lstStyle/>
          <a:p>
            <a:pPr marL="0" indent="0">
              <a:buNone/>
            </a:pPr>
            <a:endParaRPr lang="en-US" b="1" i="1" dirty="0">
              <a:solidFill>
                <a:srgbClr val="163E5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73646" y="682484"/>
            <a:ext cx="2297089" cy="46051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163E50"/>
              </a:solidFill>
            </a:endParaRPr>
          </a:p>
          <a:p>
            <a:pPr algn="ctr"/>
            <a:r>
              <a:rPr lang="en-US" sz="1600" b="1" dirty="0">
                <a:solidFill>
                  <a:srgbClr val="163E50"/>
                </a:solidFill>
              </a:rPr>
              <a:t>Steering Committee</a:t>
            </a:r>
          </a:p>
          <a:p>
            <a:pPr algn="ctr"/>
            <a:endParaRPr lang="en-US" sz="1600" b="1" dirty="0">
              <a:solidFill>
                <a:srgbClr val="163E5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1667" y="2311400"/>
            <a:ext cx="914400" cy="482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Common Core Initiative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303866" y="2320482"/>
            <a:ext cx="914400" cy="49726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</a:rPr>
              <a:t>School Evaluation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560001" y="2329564"/>
            <a:ext cx="914400" cy="50346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</a:rPr>
              <a:t>Technology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473646" y="2320482"/>
            <a:ext cx="914400" cy="50346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</a:rPr>
              <a:t>Teacher Certification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356046" y="2320482"/>
            <a:ext cx="914400" cy="49726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</a:rPr>
              <a:t>Teacher Evaluation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698067" y="2338646"/>
            <a:ext cx="914400" cy="494387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</a:rPr>
              <a:t>Parent/Community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815667" y="2338646"/>
            <a:ext cx="914400" cy="494387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</a:rPr>
              <a:t>Assessment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946240" y="2338646"/>
            <a:ext cx="914400" cy="50635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</a:rPr>
              <a:t>College &amp; Career Readiness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926851" y="4771982"/>
            <a:ext cx="1116444" cy="880533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00000"/>
                </a:solidFill>
              </a:rPr>
              <a:t>ASDOE Divisions &amp; Offices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051959" y="4771982"/>
            <a:ext cx="1100667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rgbClr val="000000"/>
                </a:solidFill>
              </a:rPr>
              <a:t>Parents &amp; Community</a:t>
            </a:r>
          </a:p>
          <a:p>
            <a:r>
              <a:rPr lang="en-US" sz="900" b="1" dirty="0">
                <a:solidFill>
                  <a:srgbClr val="000000"/>
                </a:solidFill>
              </a:rPr>
              <a:t>ASG agencies</a:t>
            </a:r>
          </a:p>
          <a:p>
            <a:r>
              <a:rPr lang="en-US" sz="900" b="1" dirty="0">
                <a:solidFill>
                  <a:srgbClr val="000000"/>
                </a:solidFill>
              </a:rPr>
              <a:t>Organizations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800323" y="4738115"/>
            <a:ext cx="1111446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00000"/>
                </a:solidFill>
              </a:rPr>
              <a:t>Schools</a:t>
            </a:r>
          </a:p>
        </p:txBody>
      </p:sp>
      <p:sp>
        <p:nvSpPr>
          <p:cNvPr id="27" name="Up-Down Arrow 26"/>
          <p:cNvSpPr/>
          <p:nvPr/>
        </p:nvSpPr>
        <p:spPr>
          <a:xfrm rot="3779399">
            <a:off x="1941542" y="153373"/>
            <a:ext cx="329920" cy="2857419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-Down Arrow 27"/>
          <p:cNvSpPr/>
          <p:nvPr/>
        </p:nvSpPr>
        <p:spPr>
          <a:xfrm rot="3254818">
            <a:off x="2563511" y="702985"/>
            <a:ext cx="326096" cy="2017849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-Down Arrow 28"/>
          <p:cNvSpPr/>
          <p:nvPr/>
        </p:nvSpPr>
        <p:spPr>
          <a:xfrm rot="625013">
            <a:off x="3906031" y="1173867"/>
            <a:ext cx="286710" cy="1142186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-Down Arrow 30"/>
          <p:cNvSpPr/>
          <p:nvPr/>
        </p:nvSpPr>
        <p:spPr>
          <a:xfrm rot="2839287">
            <a:off x="3182193" y="924981"/>
            <a:ext cx="281238" cy="1635516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-Down Arrow 32"/>
          <p:cNvSpPr/>
          <p:nvPr/>
        </p:nvSpPr>
        <p:spPr>
          <a:xfrm rot="21329667">
            <a:off x="4690626" y="1145367"/>
            <a:ext cx="269942" cy="1168400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-Down Arrow 34"/>
          <p:cNvSpPr/>
          <p:nvPr/>
        </p:nvSpPr>
        <p:spPr>
          <a:xfrm rot="19952605">
            <a:off x="5371074" y="1104283"/>
            <a:ext cx="250619" cy="1255594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-Down Arrow 35"/>
          <p:cNvSpPr/>
          <p:nvPr/>
        </p:nvSpPr>
        <p:spPr>
          <a:xfrm rot="18837184">
            <a:off x="6137973" y="932584"/>
            <a:ext cx="284649" cy="1666315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-Down Arrow 36"/>
          <p:cNvSpPr/>
          <p:nvPr/>
        </p:nvSpPr>
        <p:spPr>
          <a:xfrm rot="18014349">
            <a:off x="6839498" y="327754"/>
            <a:ext cx="279401" cy="2618619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-Right Arrow 37"/>
          <p:cNvSpPr/>
          <p:nvPr/>
        </p:nvSpPr>
        <p:spPr>
          <a:xfrm>
            <a:off x="2925776" y="5113867"/>
            <a:ext cx="1001075" cy="335449"/>
          </a:xfrm>
          <a:prstGeom prst="leftRightArrow">
            <a:avLst/>
          </a:prstGeom>
          <a:solidFill>
            <a:srgbClr val="C0504D"/>
          </a:solidFill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eft-Right Arrow 38"/>
          <p:cNvSpPr/>
          <p:nvPr/>
        </p:nvSpPr>
        <p:spPr>
          <a:xfrm>
            <a:off x="5033580" y="5113867"/>
            <a:ext cx="1018379" cy="321734"/>
          </a:xfrm>
          <a:prstGeom prst="leftRightArrow">
            <a:avLst/>
          </a:prstGeom>
          <a:solidFill>
            <a:srgbClr val="C0504D"/>
          </a:solidFill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Up-Down Arrow 49"/>
          <p:cNvSpPr/>
          <p:nvPr/>
        </p:nvSpPr>
        <p:spPr>
          <a:xfrm rot="19414800">
            <a:off x="3189309" y="2658050"/>
            <a:ext cx="373246" cy="2019409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Up-Down Arrow 50"/>
          <p:cNvSpPr/>
          <p:nvPr/>
        </p:nvSpPr>
        <p:spPr>
          <a:xfrm rot="501508">
            <a:off x="4762496" y="2845800"/>
            <a:ext cx="295201" cy="1636042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Up-Down Arrow 51"/>
          <p:cNvSpPr/>
          <p:nvPr/>
        </p:nvSpPr>
        <p:spPr>
          <a:xfrm rot="1667540">
            <a:off x="5522387" y="2753252"/>
            <a:ext cx="351359" cy="1911646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Up-Down Arrow 52"/>
          <p:cNvSpPr/>
          <p:nvPr/>
        </p:nvSpPr>
        <p:spPr>
          <a:xfrm rot="20933425">
            <a:off x="3960607" y="2830758"/>
            <a:ext cx="329919" cy="1643531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Up-Down Arrow 53"/>
          <p:cNvSpPr/>
          <p:nvPr/>
        </p:nvSpPr>
        <p:spPr>
          <a:xfrm rot="2688405">
            <a:off x="7409946" y="2584881"/>
            <a:ext cx="351778" cy="2207613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Up-Down Arrow 54"/>
          <p:cNvSpPr/>
          <p:nvPr/>
        </p:nvSpPr>
        <p:spPr>
          <a:xfrm rot="2002033">
            <a:off x="6452553" y="2710547"/>
            <a:ext cx="319826" cy="1929228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Up-Down Arrow 55"/>
          <p:cNvSpPr/>
          <p:nvPr/>
        </p:nvSpPr>
        <p:spPr>
          <a:xfrm rot="18974795">
            <a:off x="2423183" y="2593121"/>
            <a:ext cx="316885" cy="2192801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Up-Down Arrow 56"/>
          <p:cNvSpPr/>
          <p:nvPr/>
        </p:nvSpPr>
        <p:spPr>
          <a:xfrm rot="18558881">
            <a:off x="1573747" y="2477318"/>
            <a:ext cx="304701" cy="2443541"/>
          </a:xfrm>
          <a:prstGeom prst="upDown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1037167" y="2552700"/>
            <a:ext cx="393700" cy="1641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2087033" y="2581816"/>
            <a:ext cx="393700" cy="1641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251451" y="2585532"/>
            <a:ext cx="393700" cy="1641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196113" y="2569116"/>
            <a:ext cx="393700" cy="1641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5384867" y="2601948"/>
            <a:ext cx="393700" cy="1641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486321" y="2611675"/>
            <a:ext cx="393700" cy="1641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41167" y="2628091"/>
            <a:ext cx="393700" cy="1641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96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2751"/>
          </a:xfrm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</a:rPr>
              <a:t>Steering Committee Membership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9275" y="1213806"/>
            <a:ext cx="8042276" cy="494859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Director Designee</a:t>
            </a:r>
          </a:p>
          <a:p>
            <a:r>
              <a:rPr lang="en-US" sz="2800" dirty="0">
                <a:solidFill>
                  <a:srgbClr val="000000"/>
                </a:solidFill>
              </a:rPr>
              <a:t>Deputy Directors</a:t>
            </a:r>
          </a:p>
          <a:p>
            <a:r>
              <a:rPr lang="en-US" sz="2800" dirty="0">
                <a:solidFill>
                  <a:srgbClr val="000000"/>
                </a:solidFill>
              </a:rPr>
              <a:t>Assistant Directors</a:t>
            </a:r>
          </a:p>
          <a:p>
            <a:r>
              <a:rPr lang="en-US" sz="2800" dirty="0">
                <a:solidFill>
                  <a:srgbClr val="000000"/>
                </a:solidFill>
              </a:rPr>
              <a:t>Chairpersons of each reform committee</a:t>
            </a:r>
          </a:p>
          <a:p>
            <a:r>
              <a:rPr lang="en-US" sz="2800" dirty="0">
                <a:solidFill>
                  <a:srgbClr val="000000"/>
                </a:solidFill>
              </a:rPr>
              <a:t>Parent/Community representative</a:t>
            </a:r>
          </a:p>
          <a:p>
            <a:r>
              <a:rPr lang="en-US" sz="2800" dirty="0">
                <a:solidFill>
                  <a:srgbClr val="000000"/>
                </a:solidFill>
              </a:rPr>
              <a:t>Amy Blizzard</a:t>
            </a:r>
          </a:p>
          <a:p>
            <a:r>
              <a:rPr lang="en-US" sz="2800" dirty="0">
                <a:solidFill>
                  <a:srgbClr val="000000"/>
                </a:solidFill>
              </a:rPr>
              <a:t>Paulo </a:t>
            </a:r>
            <a:r>
              <a:rPr lang="en-US" sz="2800" dirty="0" err="1">
                <a:solidFill>
                  <a:srgbClr val="000000"/>
                </a:solidFill>
              </a:rPr>
              <a:t>Salave’a</a:t>
            </a:r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dirty="0" err="1">
                <a:solidFill>
                  <a:srgbClr val="000000"/>
                </a:solidFill>
              </a:rPr>
              <a:t>Samasoni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Asaeli</a:t>
            </a:r>
            <a:endParaRPr lang="en-US" sz="2800" dirty="0">
              <a:solidFill>
                <a:srgbClr val="00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4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0316"/>
          </a:xfrm>
        </p:spPr>
        <p:txBody>
          <a:bodyPr/>
          <a:lstStyle/>
          <a:p>
            <a:r>
              <a:rPr lang="en-US" sz="3600" dirty="0">
                <a:solidFill>
                  <a:srgbClr val="000000"/>
                </a:solidFill>
              </a:rPr>
              <a:t>Steering Committee Membership Rationale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9275" y="1605958"/>
            <a:ext cx="8042276" cy="4337643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We want to have a steering committee that is representative of all divisions, leaders, and stakeholders.</a:t>
            </a:r>
          </a:p>
          <a:p>
            <a:r>
              <a:rPr lang="en-US" dirty="0">
                <a:solidFill>
                  <a:srgbClr val="000000"/>
                </a:solidFill>
              </a:rPr>
              <a:t>Establish a solid and effective communication system that will promote effective collaboration and involvement of all stakeholders.</a:t>
            </a:r>
          </a:p>
          <a:p>
            <a:r>
              <a:rPr lang="en-US" dirty="0">
                <a:solidFill>
                  <a:srgbClr val="000000"/>
                </a:solidFill>
              </a:rPr>
              <a:t>The whole school improvement process should be connected to allow free flow of information and work.</a:t>
            </a:r>
          </a:p>
        </p:txBody>
      </p:sp>
    </p:spTree>
    <p:extLst>
      <p:ext uri="{BB962C8B-B14F-4D97-AF65-F5344CB8AC3E}">
        <p14:creationId xmlns:p14="http://schemas.microsoft.com/office/powerpoint/2010/main" val="393509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43467"/>
            <a:ext cx="8042276" cy="5821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</a:rPr>
              <a:t>Steering Committee Basic Roles: </a:t>
            </a:r>
          </a:p>
          <a:p>
            <a:pPr lvl="0"/>
            <a:r>
              <a:rPr lang="en-US" dirty="0"/>
              <a:t>Facilitates and coordinates the whole process.</a:t>
            </a:r>
          </a:p>
          <a:p>
            <a:pPr lvl="0"/>
            <a:r>
              <a:rPr lang="en-US" dirty="0"/>
              <a:t>Synthesizes whole committee findings.</a:t>
            </a:r>
          </a:p>
          <a:p>
            <a:pPr lvl="0"/>
            <a:r>
              <a:rPr lang="en-US" dirty="0"/>
              <a:t>Collate and organize the ASDOE strategic School Improvement Plan (SIP) based on identified areas of growth.</a:t>
            </a:r>
          </a:p>
          <a:p>
            <a:pPr lvl="0"/>
            <a:r>
              <a:rPr lang="en-US" dirty="0"/>
              <a:t>Monitor the implementation and accomplishment of the SIP.</a:t>
            </a:r>
          </a:p>
        </p:txBody>
      </p:sp>
    </p:spTree>
    <p:extLst>
      <p:ext uri="{BB962C8B-B14F-4D97-AF65-F5344CB8AC3E}">
        <p14:creationId xmlns:p14="http://schemas.microsoft.com/office/powerpoint/2010/main" val="2115199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40691"/>
          </a:xfrm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</a:rPr>
              <a:t>School Reform Committee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20800"/>
            <a:ext cx="8042276" cy="4622801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0000"/>
                </a:solidFill>
              </a:rPr>
              <a:t>Volunteers who wants to make a difference.</a:t>
            </a:r>
          </a:p>
          <a:p>
            <a:r>
              <a:rPr lang="en-US" dirty="0">
                <a:solidFill>
                  <a:srgbClr val="000000"/>
                </a:solidFill>
              </a:rPr>
              <a:t>Representatives of all stakeholders.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</a:rPr>
              <a:t>School Reform Committees Rationale</a:t>
            </a:r>
          </a:p>
          <a:p>
            <a:r>
              <a:rPr lang="en-US" dirty="0">
                <a:solidFill>
                  <a:srgbClr val="000000"/>
                </a:solidFill>
              </a:rPr>
              <a:t>Focus on developing improvement plans to implement meaningful reforms towards student success.</a:t>
            </a:r>
          </a:p>
          <a:p>
            <a:r>
              <a:rPr lang="en-US" dirty="0">
                <a:solidFill>
                  <a:srgbClr val="000000"/>
                </a:solidFill>
              </a:rPr>
              <a:t>Work collaboratively with stakeholder groups and other committees to achieve committee goals and objectives.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06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719668"/>
            <a:ext cx="8042276" cy="5650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</a:rPr>
              <a:t>Reform Committees Basic Roles:</a:t>
            </a:r>
          </a:p>
          <a:p>
            <a:pPr lvl="0"/>
            <a:r>
              <a:rPr lang="en-US" dirty="0"/>
              <a:t>Analyze data and information from various sources.</a:t>
            </a:r>
          </a:p>
          <a:p>
            <a:pPr lvl="0"/>
            <a:r>
              <a:rPr lang="en-US" dirty="0"/>
              <a:t>Share findings and information with other committees and Steering committee.</a:t>
            </a:r>
          </a:p>
          <a:p>
            <a:pPr lvl="0"/>
            <a:r>
              <a:rPr lang="en-US" dirty="0"/>
              <a:t>Identify strengths and areas of growth.</a:t>
            </a:r>
          </a:p>
          <a:p>
            <a:pPr lvl="0"/>
            <a:r>
              <a:rPr lang="en-US" dirty="0"/>
              <a:t>Review work done by the ASDOE divisions and offices against the set criteria for improvement.</a:t>
            </a:r>
          </a:p>
          <a:p>
            <a:pPr lvl="0">
              <a:buFont typeface="Arial"/>
              <a:buChar char="•"/>
            </a:pPr>
            <a:r>
              <a:rPr lang="en-US" dirty="0"/>
              <a:t>Develop strategic improvement plan on their focus area.</a:t>
            </a:r>
          </a:p>
          <a:p>
            <a:pPr marL="0" lvl="0" indent="0">
              <a:buNone/>
            </a:pPr>
            <a:endParaRPr lang="en-US" b="1" dirty="0">
              <a:solidFill>
                <a:srgbClr val="244A58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6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45527"/>
          </a:xfrm>
        </p:spPr>
        <p:txBody>
          <a:bodyPr/>
          <a:lstStyle/>
          <a:p>
            <a:r>
              <a:rPr lang="en-US" sz="2800" dirty="0">
                <a:solidFill>
                  <a:srgbClr val="244A58"/>
                </a:solidFill>
              </a:rPr>
              <a:t>School Reform Committee Leaders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077149"/>
              </p:ext>
            </p:extLst>
          </p:nvPr>
        </p:nvGraphicFramePr>
        <p:xfrm>
          <a:off x="549275" y="1062039"/>
          <a:ext cx="8179859" cy="41703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5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1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75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640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Common Core Committee</a:t>
                      </a:r>
                      <a:endParaRPr lang="en-US" sz="1000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Teacher Evaluation Committee</a:t>
                      </a:r>
                      <a:endParaRPr lang="en-US" sz="1000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School</a:t>
                      </a:r>
                      <a:r>
                        <a:rPr lang="en-US" sz="1000" baseline="0" dirty="0"/>
                        <a:t> Evaluation Committee</a:t>
                      </a:r>
                      <a:endParaRPr lang="en-US" sz="1000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College and Career Readiness</a:t>
                      </a:r>
                      <a:r>
                        <a:rPr lang="en-US" sz="1000" baseline="0" dirty="0"/>
                        <a:t> Committee</a:t>
                      </a:r>
                      <a:endParaRPr lang="en-US" sz="1000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Teacher Development</a:t>
                      </a:r>
                      <a:r>
                        <a:rPr lang="en-US" sz="1000" baseline="0" dirty="0"/>
                        <a:t> Committee</a:t>
                      </a:r>
                      <a:endParaRPr lang="en-US" sz="1000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Parent/Community Committee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Technology</a:t>
                      </a:r>
                      <a:r>
                        <a:rPr lang="en-US" sz="1000" baseline="0" dirty="0"/>
                        <a:t> Committee</a:t>
                      </a:r>
                      <a:endParaRPr lang="en-US" sz="1000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Assessment Committee</a:t>
                      </a:r>
                      <a:endParaRPr lang="en-US" sz="1000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357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Chair</a:t>
                      </a:r>
                    </a:p>
                    <a:p>
                      <a:pPr algn="ctr"/>
                      <a:r>
                        <a:rPr lang="en-US" sz="1000" dirty="0" err="1"/>
                        <a:t>Lentoy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Matagi</a:t>
                      </a:r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Chair</a:t>
                      </a:r>
                    </a:p>
                    <a:p>
                      <a:pPr algn="ctr"/>
                      <a:r>
                        <a:rPr lang="en-US" sz="1000" u="none" dirty="0"/>
                        <a:t>Jocelyn</a:t>
                      </a:r>
                      <a:r>
                        <a:rPr lang="en-US" sz="1000" u="none" baseline="0" dirty="0"/>
                        <a:t> </a:t>
                      </a:r>
                      <a:r>
                        <a:rPr lang="en-US" sz="1000" u="none" baseline="0" dirty="0" err="1"/>
                        <a:t>Siologa</a:t>
                      </a:r>
                      <a:endParaRPr lang="en-US" sz="1000" b="1" u="none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Chair</a:t>
                      </a:r>
                    </a:p>
                    <a:p>
                      <a:pPr algn="ctr"/>
                      <a:r>
                        <a:rPr lang="en-US" sz="1000" u="none" dirty="0"/>
                        <a:t>Rosanna</a:t>
                      </a:r>
                      <a:r>
                        <a:rPr lang="en-US" sz="1000" u="none" baseline="0" dirty="0"/>
                        <a:t> </a:t>
                      </a:r>
                      <a:r>
                        <a:rPr lang="en-US" sz="1000" u="none" baseline="0" dirty="0" err="1"/>
                        <a:t>Malae</a:t>
                      </a:r>
                      <a:endParaRPr lang="en-US" sz="1000" u="none" dirty="0"/>
                    </a:p>
                    <a:p>
                      <a:pPr algn="ctr"/>
                      <a:endParaRPr lang="en-US" sz="1000" b="1" u="none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Chair</a:t>
                      </a:r>
                    </a:p>
                    <a:p>
                      <a:pPr algn="ctr"/>
                      <a:r>
                        <a:rPr lang="en-US" sz="1000" u="none" dirty="0" err="1"/>
                        <a:t>Opa</a:t>
                      </a:r>
                      <a:r>
                        <a:rPr lang="en-US" sz="1000" u="none" dirty="0"/>
                        <a:t> </a:t>
                      </a:r>
                      <a:r>
                        <a:rPr lang="en-US" sz="1000" u="none" dirty="0" err="1"/>
                        <a:t>Sotoa</a:t>
                      </a:r>
                      <a:endParaRPr lang="en-US" sz="1000" b="1" u="none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Chair</a:t>
                      </a:r>
                    </a:p>
                    <a:p>
                      <a:pPr algn="ctr"/>
                      <a:r>
                        <a:rPr lang="en-US" sz="1000" dirty="0"/>
                        <a:t>Dottie </a:t>
                      </a:r>
                      <a:r>
                        <a:rPr lang="en-US" sz="1000" dirty="0" err="1"/>
                        <a:t>Tuisamatatele</a:t>
                      </a:r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Chair</a:t>
                      </a:r>
                    </a:p>
                    <a:p>
                      <a:pPr algn="ctr"/>
                      <a:endParaRPr lang="en-US" sz="1000" u="sng" dirty="0"/>
                    </a:p>
                    <a:p>
                      <a:pPr algn="ctr"/>
                      <a:r>
                        <a:rPr lang="en-US" sz="1000" u="none" dirty="0"/>
                        <a:t>TBA</a:t>
                      </a:r>
                      <a:endParaRPr lang="en-US" sz="1000" b="1" u="none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Chair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u="none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TBA</a:t>
                      </a:r>
                    </a:p>
                    <a:p>
                      <a:pPr algn="ctr"/>
                      <a:endParaRPr lang="en-US" sz="1000" b="1" u="sng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Chair</a:t>
                      </a:r>
                    </a:p>
                    <a:p>
                      <a:pPr algn="ctr"/>
                      <a:endParaRPr lang="en-US" sz="1000" u="sng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Simon </a:t>
                      </a:r>
                      <a:r>
                        <a:rPr lang="en-US" sz="1000" u="none" dirty="0" err="1"/>
                        <a:t>Mageo</a:t>
                      </a:r>
                      <a:endParaRPr lang="en-US" sz="1000" u="none" dirty="0"/>
                    </a:p>
                    <a:p>
                      <a:pPr algn="ctr"/>
                      <a:endParaRPr lang="en-US" sz="1000" b="1" u="sng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392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Co-Chair</a:t>
                      </a:r>
                    </a:p>
                    <a:p>
                      <a:pPr algn="ctr"/>
                      <a:r>
                        <a:rPr lang="en-US" sz="1000" u="none" dirty="0"/>
                        <a:t>Patricia</a:t>
                      </a:r>
                      <a:r>
                        <a:rPr lang="en-US" sz="1000" u="none" baseline="0" dirty="0"/>
                        <a:t> </a:t>
                      </a:r>
                      <a:r>
                        <a:rPr lang="en-US" sz="1000" u="none" baseline="0" dirty="0" err="1"/>
                        <a:t>Fuiava</a:t>
                      </a:r>
                      <a:endParaRPr lang="en-US" sz="1000" b="1" u="none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Co-Chair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Rodney Jensen</a:t>
                      </a:r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Co-Chair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Moe</a:t>
                      </a:r>
                      <a:r>
                        <a:rPr lang="en-US" sz="1000" u="none" baseline="0" dirty="0"/>
                        <a:t> </a:t>
                      </a:r>
                      <a:r>
                        <a:rPr lang="en-US" sz="1000" u="none" baseline="0" dirty="0" err="1"/>
                        <a:t>Faumuina</a:t>
                      </a:r>
                      <a:endParaRPr lang="en-US" sz="1000" u="none" dirty="0"/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Co-Chair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 err="1"/>
                        <a:t>Sesula</a:t>
                      </a:r>
                      <a:r>
                        <a:rPr lang="en-US" sz="1000" u="none" dirty="0"/>
                        <a:t> </a:t>
                      </a:r>
                      <a:r>
                        <a:rPr lang="en-US" sz="1000" u="none" dirty="0" err="1"/>
                        <a:t>Tufele</a:t>
                      </a:r>
                      <a:endParaRPr lang="en-US" sz="1000" u="none" dirty="0"/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Co-Chair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Heidi Uele</a:t>
                      </a:r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Co-Chair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TBA</a:t>
                      </a:r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Co-Chair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TBA</a:t>
                      </a:r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Co-Chair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 err="1"/>
                        <a:t>Hermia</a:t>
                      </a:r>
                      <a:r>
                        <a:rPr lang="en-US" sz="1000" u="none" dirty="0"/>
                        <a:t> </a:t>
                      </a:r>
                      <a:r>
                        <a:rPr lang="en-US" sz="1000" u="none" dirty="0" err="1"/>
                        <a:t>Simanu</a:t>
                      </a:r>
                      <a:endParaRPr lang="en-US" sz="1000" u="none" dirty="0"/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0211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Secretary</a:t>
                      </a:r>
                    </a:p>
                    <a:p>
                      <a:pPr algn="ctr"/>
                      <a:r>
                        <a:rPr lang="en-US" sz="1000" u="none" dirty="0" err="1"/>
                        <a:t>Fonofono</a:t>
                      </a:r>
                      <a:r>
                        <a:rPr lang="en-US" sz="1000" u="none" dirty="0"/>
                        <a:t> </a:t>
                      </a:r>
                      <a:r>
                        <a:rPr lang="en-US" sz="1000" u="none" dirty="0" err="1"/>
                        <a:t>Maene</a:t>
                      </a:r>
                      <a:endParaRPr lang="en-US" sz="1000" b="1" u="none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/>
                        <a:t>Secretary</a:t>
                      </a:r>
                    </a:p>
                    <a:p>
                      <a:pPr algn="ctr"/>
                      <a:r>
                        <a:rPr lang="en-US" sz="1000" u="none" dirty="0" err="1"/>
                        <a:t>Faleula</a:t>
                      </a:r>
                      <a:r>
                        <a:rPr lang="en-US" sz="1000" u="none" dirty="0"/>
                        <a:t> </a:t>
                      </a:r>
                      <a:r>
                        <a:rPr lang="en-US" sz="1000" u="none" dirty="0" err="1"/>
                        <a:t>Sappa</a:t>
                      </a:r>
                      <a:endParaRPr lang="en-US" sz="1000" u="none" dirty="0"/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Secretary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 err="1"/>
                        <a:t>Teresita</a:t>
                      </a:r>
                      <a:r>
                        <a:rPr lang="en-US" sz="1000" u="none" baseline="0" dirty="0"/>
                        <a:t> </a:t>
                      </a:r>
                      <a:r>
                        <a:rPr lang="en-US" sz="1000" u="none" baseline="0" dirty="0" err="1"/>
                        <a:t>Almendras</a:t>
                      </a:r>
                      <a:endParaRPr lang="en-US" sz="1000" u="none" dirty="0"/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Secretary</a:t>
                      </a:r>
                    </a:p>
                    <a:p>
                      <a:pPr algn="ctr"/>
                      <a:r>
                        <a:rPr lang="en-US" sz="1000" dirty="0"/>
                        <a:t>Jay </a:t>
                      </a:r>
                      <a:r>
                        <a:rPr lang="en-US" sz="1000" dirty="0" err="1"/>
                        <a:t>Maeva</a:t>
                      </a:r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Secretary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Charity </a:t>
                      </a:r>
                      <a:r>
                        <a:rPr lang="en-US" sz="1000" u="none" dirty="0" err="1"/>
                        <a:t>Porotesano</a:t>
                      </a:r>
                      <a:endParaRPr lang="en-US" sz="1000" u="none" dirty="0"/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Secretary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TBA</a:t>
                      </a:r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Secretary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TBA</a:t>
                      </a:r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dirty="0"/>
                        <a:t>Secretary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 err="1"/>
                        <a:t>Netini</a:t>
                      </a:r>
                      <a:r>
                        <a:rPr lang="en-US" sz="1000" u="none" dirty="0"/>
                        <a:t> </a:t>
                      </a:r>
                      <a:r>
                        <a:rPr lang="en-US" sz="1000" u="none" dirty="0" err="1"/>
                        <a:t>Sene</a:t>
                      </a:r>
                      <a:endParaRPr lang="en-US" sz="1000" u="none" dirty="0"/>
                    </a:p>
                    <a:p>
                      <a:pPr algn="ctr"/>
                      <a:endParaRPr lang="en-US" sz="1000" b="1" dirty="0">
                        <a:solidFill>
                          <a:srgbClr val="244A58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518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1235</TotalTime>
  <Words>854</Words>
  <Application>Microsoft Office PowerPoint</Application>
  <PresentationFormat>On-screen Show (4:3)</PresentationFormat>
  <Paragraphs>194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News Gothic MT</vt:lpstr>
      <vt:lpstr>Wingdings 2</vt:lpstr>
      <vt:lpstr>Breeze</vt:lpstr>
      <vt:lpstr>PowerPoint Presentation</vt:lpstr>
      <vt:lpstr>PowerPoint Presentation</vt:lpstr>
      <vt:lpstr>Flowchart of Information and Communication</vt:lpstr>
      <vt:lpstr>Steering Committee Membership</vt:lpstr>
      <vt:lpstr>Steering Committee Membership Rationale</vt:lpstr>
      <vt:lpstr>PowerPoint Presentation</vt:lpstr>
      <vt:lpstr>School Reform Committee Membership</vt:lpstr>
      <vt:lpstr>PowerPoint Presentation</vt:lpstr>
      <vt:lpstr>School Reform Committee Leaders</vt:lpstr>
      <vt:lpstr>PowerPoint Presentation</vt:lpstr>
      <vt:lpstr>Tasks in the Strategic School Improvement Process</vt:lpstr>
      <vt:lpstr>Strategic School Improvement Plan Sample Template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ASDOE REFORM INITIATIVE</dc:title>
  <dc:creator>Samasoni Asaeli</dc:creator>
  <cp:lastModifiedBy>Line Kruse</cp:lastModifiedBy>
  <cp:revision>193</cp:revision>
  <cp:lastPrinted>2012-08-07T23:05:07Z</cp:lastPrinted>
  <dcterms:created xsi:type="dcterms:W3CDTF">2012-07-16T00:16:37Z</dcterms:created>
  <dcterms:modified xsi:type="dcterms:W3CDTF">2024-07-26T07:53:33Z</dcterms:modified>
</cp:coreProperties>
</file>